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40717-D241-49A6-98FF-00E394F5C180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FBD6C-1879-48D4-A135-6C11DF85D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63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6B1D870-E51B-4C49-9030-91913625FB5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A1B2-7848-4A61-9BBA-EFD2EE74935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51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D870-E51B-4C49-9030-91913625FB5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A1B2-7848-4A61-9BBA-EFD2EE749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54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D870-E51B-4C49-9030-91913625FB5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A1B2-7848-4A61-9BBA-EFD2EE74935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22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D870-E51B-4C49-9030-91913625FB5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A1B2-7848-4A61-9BBA-EFD2EE749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7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D870-E51B-4C49-9030-91913625FB5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A1B2-7848-4A61-9BBA-EFD2EE74935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71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D870-E51B-4C49-9030-91913625FB5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A1B2-7848-4A61-9BBA-EFD2EE749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D870-E51B-4C49-9030-91913625FB5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A1B2-7848-4A61-9BBA-EFD2EE749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D870-E51B-4C49-9030-91913625FB5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A1B2-7848-4A61-9BBA-EFD2EE749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2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D870-E51B-4C49-9030-91913625FB5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A1B2-7848-4A61-9BBA-EFD2EE749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2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D870-E51B-4C49-9030-91913625FB5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A1B2-7848-4A61-9BBA-EFD2EE749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14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D870-E51B-4C49-9030-91913625FB5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A1B2-7848-4A61-9BBA-EFD2EE74935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59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3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6B1D870-E51B-4C49-9030-91913625FB5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6B8A1B2-7848-4A61-9BBA-EFD2EE74935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7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Focus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0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Ah, Friendship.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My room is the most comfortable room in my house. I really enjoy having my TV, DVD, Computer, VCR, Game Boy, and CD player all in one place that I can truly call my very own.   The bed is comfortable, when I can find it.  Often it’s covered with clothes, school books, papers, CD’s and junk.  I like to hang out with my friends in my room and turn the music up loud. That’s fun.  Most of my friends like the same music I do, like </a:t>
            </a:r>
            <a:r>
              <a:rPr lang="en-US" sz="2400" dirty="0" err="1"/>
              <a:t>Def</a:t>
            </a:r>
            <a:r>
              <a:rPr lang="en-US" sz="2400" dirty="0"/>
              <a:t> </a:t>
            </a:r>
            <a:r>
              <a:rPr lang="en-US" sz="2400" dirty="0" err="1"/>
              <a:t>Leppard</a:t>
            </a:r>
            <a:r>
              <a:rPr lang="en-US" sz="2400" dirty="0"/>
              <a:t> and Iron Maiden.  Other friends like more classic rock, like Bruce </a:t>
            </a:r>
            <a:r>
              <a:rPr lang="en-US" sz="2400" dirty="0" smtClean="0"/>
              <a:t>Springsteen</a:t>
            </a:r>
            <a:r>
              <a:rPr lang="en-US" sz="2400" dirty="0"/>
              <a:t>.  We get along okay though.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That’s great! What does your ability to make friends with diverse interests have to do with your comfortable room? Oh, nothing? I thought so.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385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Focus, </a:t>
            </a:r>
            <a:r>
              <a:rPr lang="en-US" dirty="0" err="1" smtClean="0"/>
              <a:t>Shmocus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My room is the most comfortable room in my house. I really enjoy having my TV, DVD, Computer, VCR, Game Boy, and CD player all in one place that I can truly call my very own.   The bed is comfortable, when I can find it.  Often it’s covered with clothes, school books, papers, CD’s and junk.  I like to hang out with my friends in my room and turn the music up loud. That’s fun.  Most of my friends like the same music I do, like </a:t>
            </a:r>
            <a:r>
              <a:rPr lang="en-US" sz="2400" dirty="0" err="1"/>
              <a:t>Def</a:t>
            </a:r>
            <a:r>
              <a:rPr lang="en-US" sz="2400" dirty="0"/>
              <a:t> </a:t>
            </a:r>
            <a:r>
              <a:rPr lang="en-US" sz="2400" dirty="0" err="1"/>
              <a:t>Leppard</a:t>
            </a:r>
            <a:r>
              <a:rPr lang="en-US" sz="2400" dirty="0"/>
              <a:t> and Iron Maiden.  Other friends like more classic rock, like Bruce Springsteen.  We get along okay though. Sometimes I just lay there and think about my day. </a:t>
            </a:r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Scratches head.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056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finally…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My room is the most comfortable room in my house. I really enjoy having my TV, DVD, Computer, VCR, Game Boy, and CD player all in one place that I can truly call my very own.   The bed is comfortable, when I can find it.  Often it’s covered with clothes, school books, papers, CD’s and junk.  I like to hang out with my friends in my room and turn the music up loud. That’s fun.  Most of my friends like the same music I do, like </a:t>
            </a:r>
            <a:r>
              <a:rPr lang="en-US" sz="2400" dirty="0" err="1"/>
              <a:t>Def</a:t>
            </a:r>
            <a:r>
              <a:rPr lang="en-US" sz="2400" dirty="0"/>
              <a:t> </a:t>
            </a:r>
            <a:r>
              <a:rPr lang="en-US" sz="2400" dirty="0" err="1"/>
              <a:t>Leppard</a:t>
            </a:r>
            <a:r>
              <a:rPr lang="en-US" sz="2400" dirty="0"/>
              <a:t> and Iron Maiden.  Other friends like more classic rock, like Bruce Springsteen.  We get along okay though. Sometimes I just lay there and think about my day. I enjoy thinking, because it helps me concentrate.  </a:t>
            </a:r>
          </a:p>
          <a:p>
            <a:r>
              <a:rPr lang="en-US" sz="2400" dirty="0" smtClean="0"/>
              <a:t>You obviously didn’t think about how this concluding sentence has NOTHING TO DO WITH YOUR MAIN IDEA.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120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we’ve talked about how many things in this paragraph??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A comfortable bedroom</a:t>
            </a:r>
          </a:p>
          <a:p>
            <a:pPr lvl="1"/>
            <a:r>
              <a:rPr lang="en-US" sz="2400" dirty="0" smtClean="0"/>
              <a:t>What types of music the author likes</a:t>
            </a:r>
          </a:p>
          <a:p>
            <a:pPr lvl="1"/>
            <a:r>
              <a:rPr lang="en-US" sz="2400" dirty="0" smtClean="0"/>
              <a:t>What types of music the author’s friends like</a:t>
            </a:r>
          </a:p>
          <a:p>
            <a:pPr lvl="1"/>
            <a:r>
              <a:rPr lang="en-US" sz="2400" dirty="0" smtClean="0"/>
              <a:t>That our author likes thinking</a:t>
            </a:r>
          </a:p>
          <a:p>
            <a:pPr marL="128016" lvl="1" indent="0">
              <a:buNone/>
            </a:pPr>
            <a:endParaRPr lang="en-US" dirty="0" smtClean="0"/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006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 – how/why did he lose focus?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My room is the most comfortable room in my house. I really enjoy having my TV, DVD, Computer, VCR, Game Boy, and CD player all in one place that I can truly call my very own.   The bed is comfortable, when I can find it.  Often it’s covered with clothes, school books, papers, CD’s and junk.  I like to hang out with my friends in my room and turn the music up loud. That’s fun.  Most of my friends like the same music I do, like </a:t>
            </a:r>
            <a:r>
              <a:rPr lang="en-US" sz="2800" dirty="0" err="1"/>
              <a:t>Def</a:t>
            </a:r>
            <a:r>
              <a:rPr lang="en-US" sz="2800" dirty="0"/>
              <a:t> </a:t>
            </a:r>
            <a:r>
              <a:rPr lang="en-US" sz="2800" dirty="0" err="1"/>
              <a:t>Leppard</a:t>
            </a:r>
            <a:r>
              <a:rPr lang="en-US" sz="2800" dirty="0"/>
              <a:t> and Iron Maiden.  Other friends like more classic rock, like Bruce Springsteen.  We get along okay though. Sometimes I just lay there and think about my day. I enjoy thinking, because it helps me concentrate.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58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maintain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Check to make sure EACH sentence supports, or relates to, your main idea/topic sentence. </a:t>
            </a:r>
          </a:p>
          <a:p>
            <a:endParaRPr lang="en-US" sz="2400" dirty="0"/>
          </a:p>
          <a:p>
            <a:r>
              <a:rPr lang="en-US" sz="2400" dirty="0" smtClean="0"/>
              <a:t>Connect each detail explicitly to your main idea. I can’t read your minds!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69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 this paragraph is going to be about?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My room is the most comfortable room in the house.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00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focused?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My room is the most comfortable room in my house. I really enjoy having my TV, DVD, Computer, VCR, Game Boy, and CD player all in one place that I can truly call my very own. 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Yes! It’s comfortable because everything is together and easily accessible.</a:t>
            </a:r>
          </a:p>
        </p:txBody>
      </p:sp>
    </p:spTree>
    <p:extLst>
      <p:ext uri="{BB962C8B-B14F-4D97-AF65-F5344CB8AC3E}">
        <p14:creationId xmlns:p14="http://schemas.microsoft.com/office/powerpoint/2010/main" val="31601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now? Why/why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My room is the most comfortable room in my house. I really enjoy having my TV, DVD, Computer, VCR, Game Boy, and CD player all in one place that I can truly call my very own.   The bed is comfortable, when I can find it. </a:t>
            </a:r>
            <a:endParaRPr lang="en-US" sz="26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2400" dirty="0" smtClean="0"/>
              <a:t>Yep! Our author is discussing his bed and why it is comfortable, which connects to the main idea of his room being the most comfortable in his house – good so far.</a:t>
            </a:r>
            <a:endParaRPr lang="en-US" sz="24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157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Focused? Why/why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My room is the most comfortable room in my house. I really enjoy having my TV, DVD, Computer, VCR, Game Boy, and CD player all in one place that I can truly call my very own.   The bed is comfortable, when I can find it.  Often it’s covered with clothes, school books, papers, CD’s and junk. 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The author is starting to lose focus a little bit here - if that last sentence was the topic sentence, what do you think this paragraph would be about?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752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Focused? Why/why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43328"/>
            <a:ext cx="9720073" cy="406603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My room is the most comfortable room in my house. I really enjoy having my TV, DVD, Computer, VCR, Game Boy, and CD player all in one place that I can truly call my very own.   The bed is comfortable, when I can find it.  Often it’s covered with clothes, school books, papers, CD’s and junk.  I like to hang out with my friends in my room and turn the music up loud. 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Nope! Now, he’s talking about what he likes to do in his room instead of why it is comfortable.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40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My room is the most comfortable room in my house. I really enjoy having my TV, DVD, Computer, VCR, Game Boy, and CD player all in one place that I can truly call my very own.   The bed is comfortable, when I can find it.  Often it’s covered with clothes, school books, papers, CD’s and junk.  I like to hang out with my friends in my room and </a:t>
            </a:r>
            <a:r>
              <a:rPr lang="en-US" sz="2400" dirty="0" smtClean="0"/>
              <a:t>turn </a:t>
            </a:r>
            <a:r>
              <a:rPr lang="en-US" sz="2400" dirty="0"/>
              <a:t>the music up loud. That’s fun.  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Ok, glad he has such a great time in his room.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798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 is he talking about?!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My room is the most comfortable room in my house. I really enjoy having my TV, DVD, Computer, VCR, Game Boy, and CD player all in one place that I can truly call my very own.   The bed is comfortable, when I can find it.  Often it’s covered with clothes, school books, papers, CD’s and junk.  I like to hang out with my friends in my room and turn the music up loud. That’s fun.  Most of my friends like the same music I do, like </a:t>
            </a:r>
            <a:r>
              <a:rPr lang="en-US" sz="2400" dirty="0" err="1"/>
              <a:t>Def</a:t>
            </a:r>
            <a:r>
              <a:rPr lang="en-US" sz="2400" dirty="0"/>
              <a:t> </a:t>
            </a:r>
            <a:r>
              <a:rPr lang="en-US" sz="2400" dirty="0" err="1"/>
              <a:t>Leppard</a:t>
            </a:r>
            <a:r>
              <a:rPr lang="en-US" sz="2400" dirty="0"/>
              <a:t> and Iron Maiden.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Alright – here is where I start to think, “</a:t>
            </a:r>
            <a:r>
              <a:rPr lang="en-US" sz="2400" dirty="0" err="1" smtClean="0"/>
              <a:t>whaa</a:t>
            </a:r>
            <a:r>
              <a:rPr lang="en-US" sz="2400" dirty="0" smtClean="0"/>
              <a:t>--?” when I’m reading your papers. He started talking about his comfy room, and just a few sentences later he is talking about what kind of music he and his friends enjoy. I’m lost. 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018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My room is the most comfortable room in my house. I really enjoy having my TV, DVD, Computer, VCR, Game Boy, and CD player all in one place that I can truly call my very own.   The bed is comfortable, when I can find it.  Often it’s covered with clothes, school books, papers, CD’s and junk.  I like to hang out with my friends in my room and turn the music up loud. That’s fun.  Most of my friends like the same music I do, like </a:t>
            </a:r>
            <a:r>
              <a:rPr lang="en-US" sz="2400" dirty="0" err="1"/>
              <a:t>Def</a:t>
            </a:r>
            <a:r>
              <a:rPr lang="en-US" sz="2400" dirty="0"/>
              <a:t> </a:t>
            </a:r>
            <a:r>
              <a:rPr lang="en-US" sz="2400" dirty="0" err="1"/>
              <a:t>Leppard</a:t>
            </a:r>
            <a:r>
              <a:rPr lang="en-US" sz="2400" dirty="0"/>
              <a:t> and Iron Maiden.  Other friends like more classic rock, like Bruce Springsteen.  </a:t>
            </a:r>
            <a:endParaRPr lang="en-US" sz="2400" dirty="0" smtClean="0"/>
          </a:p>
          <a:p>
            <a:r>
              <a:rPr lang="en-US" sz="2400" dirty="0" smtClean="0"/>
              <a:t>Ok, still talking about his friends and what kind of music they like. This has been going on for a few sentences now, which is the trap students fall into – they go off on tangents that SEEM like they are focused/talking about one thing, but they aren’t when compared with the topic sentence.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911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147</TotalTime>
  <Words>1544</Words>
  <Application>Microsoft Office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Tw Cen MT</vt:lpstr>
      <vt:lpstr>Tw Cen MT Condensed</vt:lpstr>
      <vt:lpstr>Wingdings 3</vt:lpstr>
      <vt:lpstr>Integral</vt:lpstr>
      <vt:lpstr>Focus </vt:lpstr>
      <vt:lpstr>What do you think this paragraph is going to be about? Why?</vt:lpstr>
      <vt:lpstr>Still focused? </vt:lpstr>
      <vt:lpstr>How about now? Why/why not?</vt:lpstr>
      <vt:lpstr>Still Focused? Why/why not?</vt:lpstr>
      <vt:lpstr>Focused? Why/why not?</vt:lpstr>
      <vt:lpstr>Focused?</vt:lpstr>
      <vt:lpstr>Now what is he talking about?!</vt:lpstr>
      <vt:lpstr>The Trap!</vt:lpstr>
      <vt:lpstr>Ah, Friendship.</vt:lpstr>
      <vt:lpstr>Focus, Shmocus.</vt:lpstr>
      <vt:lpstr>And finally…</vt:lpstr>
      <vt:lpstr>So, we’ve talked about how many things in this paragraph??</vt:lpstr>
      <vt:lpstr>OK – how/why did he lose focus?</vt:lpstr>
      <vt:lpstr>How to maintain focus</vt:lpstr>
    </vt:vector>
  </TitlesOfParts>
  <Company>Methacton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</dc:title>
  <dc:creator>Doyle, Kelly</dc:creator>
  <cp:lastModifiedBy>Fabrizio, Regina</cp:lastModifiedBy>
  <cp:revision>9</cp:revision>
  <cp:lastPrinted>2015-08-25T17:44:36Z</cp:lastPrinted>
  <dcterms:created xsi:type="dcterms:W3CDTF">2014-09-03T17:31:34Z</dcterms:created>
  <dcterms:modified xsi:type="dcterms:W3CDTF">2015-08-25T17:44:43Z</dcterms:modified>
</cp:coreProperties>
</file>